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3D6C964-87EE-4B87-A2F7-B327108E0B97}" type="datetimeFigureOut">
              <a:rPr lang="ru-RU"/>
              <a:pPr>
                <a:defRPr/>
              </a:pPr>
              <a:t>13.02.2015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C0F8F2F-C328-4692-90EE-4E46E5A0FF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504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5767C1-79B2-43C9-8199-06EF7132938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816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A7210-FF2E-4C83-952F-FE07D0C7298D}" type="datetimeFigureOut">
              <a:rPr lang="ru-RU"/>
              <a:pPr>
                <a:defRPr/>
              </a:pPr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3D856-86AF-4DCD-B61A-70D13E1545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570F4-CE0D-4236-9AC2-DF8EF89FC0C6}" type="datetimeFigureOut">
              <a:rPr lang="ru-RU"/>
              <a:pPr>
                <a:defRPr/>
              </a:pPr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4656B-9A44-46DC-AE11-243D01BC59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C4710-3BD9-41BC-A931-C0A1F5D6ED48}" type="datetimeFigureOut">
              <a:rPr lang="ru-RU"/>
              <a:pPr>
                <a:defRPr/>
              </a:pPr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4223A-1906-4595-A238-56026E4A70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59BA3-73ED-4E40-9EED-6B2419BB26A0}" type="datetimeFigureOut">
              <a:rPr lang="ru-RU"/>
              <a:pPr>
                <a:defRPr/>
              </a:pPr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5107E-D5E8-42B8-ACA0-64E29079EB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BC60D-5930-4B63-8B2A-0CAA08E243E0}" type="datetimeFigureOut">
              <a:rPr lang="ru-RU"/>
              <a:pPr>
                <a:defRPr/>
              </a:pPr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7E5EB-ED0A-4E25-A682-87C6B914CA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B5B0C-A086-45FA-900A-A77C9D5478B5}" type="datetimeFigureOut">
              <a:rPr lang="ru-RU"/>
              <a:pPr>
                <a:defRPr/>
              </a:pPr>
              <a:t>13.02.2015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02E17-37C2-4E31-BF9D-B6248E1293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8692A-7B98-48A7-ADB0-F9A90784DCD8}" type="datetimeFigureOut">
              <a:rPr lang="ru-RU"/>
              <a:pPr>
                <a:defRPr/>
              </a:pPr>
              <a:t>13.02.2015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0A562-1849-46AA-82E1-DF93D97575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27867-59A0-46AE-A561-CE22BA97A3B2}" type="datetimeFigureOut">
              <a:rPr lang="ru-RU"/>
              <a:pPr>
                <a:defRPr/>
              </a:pPr>
              <a:t>13.02.2015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FE144-E25A-41AA-A273-00A6A3F595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040CF-1CBF-484F-87E0-9ED01FE8E458}" type="datetimeFigureOut">
              <a:rPr lang="ru-RU"/>
              <a:pPr>
                <a:defRPr/>
              </a:pPr>
              <a:t>13.02.2015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9CA33-CA77-4F3A-BAAF-491CEABB3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001EF-7727-4D6D-BABB-B11AFCF29160}" type="datetimeFigureOut">
              <a:rPr lang="ru-RU"/>
              <a:pPr>
                <a:defRPr/>
              </a:pPr>
              <a:t>13.02.2015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82EFA-F213-414E-98E9-C8A6F6C2B9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B3B0E-A4A3-4FA4-9781-500CA21643B5}" type="datetimeFigureOut">
              <a:rPr lang="ru-RU"/>
              <a:pPr>
                <a:defRPr/>
              </a:pPr>
              <a:t>13.02.2015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B27BA-4E8E-4CCC-95A3-783ABD395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5616232-B07D-467C-806C-A5E7C5990E9E}" type="datetimeFigureOut">
              <a:rPr lang="ru-RU"/>
              <a:pPr>
                <a:defRPr/>
              </a:pPr>
              <a:t>13.02.2015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0A6919F-EA7E-43A1-BB52-B8F7194010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4" y="0"/>
            <a:ext cx="9505056" cy="712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124236"/>
            <a:ext cx="3313112" cy="2880320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ru-RU" sz="3000" b="1" dirty="0" smtClean="0">
                <a:solidFill>
                  <a:srgbClr val="C00000"/>
                </a:solidFill>
              </a:rPr>
              <a:t>Взаимодействие участников образовательного процесса  как индикатор его качества</a:t>
            </a:r>
          </a:p>
          <a:p>
            <a:pPr>
              <a:lnSpc>
                <a:spcPct val="80000"/>
              </a:lnSpc>
            </a:pPr>
            <a:endParaRPr lang="ru-RU" sz="2800" dirty="0" smtClean="0">
              <a:solidFill>
                <a:schemeClr val="tx1"/>
              </a:solidFill>
            </a:endParaRPr>
          </a:p>
        </p:txBody>
      </p:sp>
      <p:pic>
        <p:nvPicPr>
          <p:cNvPr id="4" name="Рисунок 3" descr="C:\Documents and Settings\Admin\Мои документы\P100028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818469" y="1742371"/>
            <a:ext cx="4104457" cy="30132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3635896" y="5763724"/>
            <a:ext cx="5508104" cy="922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</a:pPr>
            <a:r>
              <a:rPr lang="ru-RU" sz="2400" b="1" i="1" dirty="0" err="1" smtClean="0">
                <a:solidFill>
                  <a:srgbClr val="002060"/>
                </a:solidFill>
              </a:rPr>
              <a:t>Кузенкова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 Регина Юрьевна </a:t>
            </a:r>
          </a:p>
          <a:p>
            <a:pPr algn="l">
              <a:lnSpc>
                <a:spcPct val="80000"/>
              </a:lnSpc>
            </a:pPr>
            <a:r>
              <a:rPr lang="ru-RU" sz="2400" b="1" i="1" dirty="0" smtClean="0">
                <a:solidFill>
                  <a:srgbClr val="002060"/>
                </a:solidFill>
              </a:rPr>
              <a:t>инструктор по физической культуре</a:t>
            </a:r>
          </a:p>
          <a:p>
            <a:pPr>
              <a:lnSpc>
                <a:spcPct val="80000"/>
              </a:lnSpc>
            </a:pPr>
            <a:endParaRPr lang="ru-RU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6821" y="164530"/>
            <a:ext cx="8622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Взаимодействие взрослого и ребенка: </a:t>
            </a:r>
            <a:r>
              <a:rPr lang="ru-RU" sz="1600" b="1" dirty="0" smtClean="0">
                <a:solidFill>
                  <a:srgbClr val="002060"/>
                </a:solidFill>
              </a:rPr>
              <a:t>новые </a:t>
            </a:r>
            <a:r>
              <a:rPr lang="ru-RU" sz="1600" b="1" dirty="0">
                <a:solidFill>
                  <a:srgbClr val="002060"/>
                </a:solidFill>
              </a:rPr>
              <a:t>приоритеты  и ориентиры </a:t>
            </a:r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b="1" dirty="0">
                <a:solidFill>
                  <a:srgbClr val="002060"/>
                </a:solidFill>
              </a:rPr>
              <a:t>развития </a:t>
            </a:r>
            <a:r>
              <a:rPr lang="ru-RU" sz="1600" b="1" dirty="0" smtClean="0">
                <a:solidFill>
                  <a:srgbClr val="002060"/>
                </a:solidFill>
              </a:rPr>
              <a:t>образования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в </a:t>
            </a:r>
            <a:r>
              <a:rPr lang="ru-RU" sz="1600" b="1" dirty="0">
                <a:solidFill>
                  <a:srgbClr val="002060"/>
                </a:solidFill>
              </a:rPr>
              <a:t>соответствии с ФГОС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1" y="-262028"/>
            <a:ext cx="9505056" cy="712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637728" y="1484784"/>
            <a:ext cx="8229600" cy="64807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Принципы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48541"/>
            <a:ext cx="8229600" cy="3860779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sz="2500" b="1" i="1" dirty="0" smtClean="0">
                <a:solidFill>
                  <a:srgbClr val="002060"/>
                </a:solidFill>
              </a:rPr>
              <a:t>доброжелательный стиль общения, уравновешивающий всех членов команды;</a:t>
            </a:r>
          </a:p>
          <a:p>
            <a:pPr>
              <a:lnSpc>
                <a:spcPct val="80000"/>
              </a:lnSpc>
            </a:pPr>
            <a:r>
              <a:rPr lang="ru-RU" sz="2500" b="1" i="1" dirty="0" smtClean="0">
                <a:solidFill>
                  <a:srgbClr val="002060"/>
                </a:solidFill>
              </a:rPr>
              <a:t>конфиденциальность всего происходящего в команде;</a:t>
            </a:r>
          </a:p>
          <a:p>
            <a:pPr>
              <a:lnSpc>
                <a:spcPct val="80000"/>
              </a:lnSpc>
            </a:pPr>
            <a:r>
              <a:rPr lang="ru-RU" sz="2500" b="1" i="1" dirty="0" smtClean="0">
                <a:solidFill>
                  <a:srgbClr val="002060"/>
                </a:solidFill>
              </a:rPr>
              <a:t>опора на сильные стороны личности каждого;</a:t>
            </a:r>
          </a:p>
          <a:p>
            <a:pPr>
              <a:lnSpc>
                <a:spcPct val="80000"/>
              </a:lnSpc>
            </a:pPr>
            <a:r>
              <a:rPr lang="ru-RU" sz="2500" b="1" i="1" dirty="0" smtClean="0">
                <a:solidFill>
                  <a:srgbClr val="002060"/>
                </a:solidFill>
              </a:rPr>
              <a:t>недопустимость непосредственных оценок членов команды;</a:t>
            </a:r>
          </a:p>
          <a:p>
            <a:pPr>
              <a:lnSpc>
                <a:spcPct val="80000"/>
              </a:lnSpc>
            </a:pPr>
            <a:r>
              <a:rPr lang="ru-RU" sz="2500" b="1" i="1" dirty="0" smtClean="0">
                <a:solidFill>
                  <a:srgbClr val="002060"/>
                </a:solidFill>
              </a:rPr>
              <a:t>систематичность сборов команды с целью  анализа хода реализации программы, динамики  развития детей  и  определении стратегии работы с семьями, подбора тем и идей развертывания нового содержания. 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27308" y="-35085"/>
            <a:ext cx="8356911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Взаимодействие взрослого и ребенка: новые приоритеты  и ориентиры </a:t>
            </a:r>
            <a:endParaRPr lang="ru-RU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развития образования</a:t>
            </a:r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в соответствии с ФГОС</a:t>
            </a:r>
            <a:endParaRPr lang="ru-RU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Взаимодействие </a:t>
            </a:r>
            <a:r>
              <a:rPr lang="ru-RU" b="1" dirty="0">
                <a:solidFill>
                  <a:srgbClr val="002060"/>
                </a:solidFill>
              </a:rPr>
              <a:t>участников образовательного процесса  как индикатор его качества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1" y="-262028"/>
            <a:ext cx="9505056" cy="712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5516563"/>
            <a:ext cx="8229600" cy="1081087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Arial" charset="0"/>
              </a:rPr>
              <a:t>Физическая среда </a:t>
            </a:r>
          </a:p>
        </p:txBody>
      </p:sp>
      <p:pic>
        <p:nvPicPr>
          <p:cNvPr id="4" name="Picture 2" descr="C:\Users\Артем\Desktop\SA4002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4735540" y="2158091"/>
            <a:ext cx="4148679" cy="30711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6388" name="Picture 2" descr="C:\Users\Артем\Desktop\IMG_29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060848"/>
            <a:ext cx="3960188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18588" y="116632"/>
            <a:ext cx="8616692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Взаимодействие взрослого и ребенка: новые приоритеты  и ориентиры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bg1">
                    <a:lumMod val="75000"/>
                  </a:schemeClr>
                </a:solidFill>
              </a:rPr>
              <a:t>развития </a:t>
            </a:r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образования</a:t>
            </a:r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в соответствии с ФГОС</a:t>
            </a:r>
            <a:endParaRPr lang="ru-RU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Взаимодействие </a:t>
            </a:r>
            <a:r>
              <a:rPr lang="ru-RU" b="1" dirty="0">
                <a:solidFill>
                  <a:srgbClr val="002060"/>
                </a:solidFill>
              </a:rPr>
              <a:t>участников образовательного процесса  как индикатор его качества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1" y="-262028"/>
            <a:ext cx="9505056" cy="712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827088" y="0"/>
            <a:ext cx="6940550" cy="720725"/>
          </a:xfrm>
        </p:spPr>
        <p:txBody>
          <a:bodyPr/>
          <a:lstStyle/>
          <a:p>
            <a:r>
              <a:rPr lang="ru-RU" sz="2800" smtClean="0">
                <a:solidFill>
                  <a:schemeClr val="bg1"/>
                </a:solidFill>
                <a:latin typeface="Arial" charset="0"/>
                <a:cs typeface="Arial" charset="0"/>
              </a:rPr>
              <a:t>Физическая  среда группы</a:t>
            </a:r>
          </a:p>
        </p:txBody>
      </p:sp>
      <p:pic>
        <p:nvPicPr>
          <p:cNvPr id="4" name="Picture 2" descr="C:\Users\Артем\Desktop\SA400191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3582185" y="1484784"/>
            <a:ext cx="5328592" cy="38770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743090" y="5775243"/>
            <a:ext cx="816768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dirty="0"/>
              <a:t>                                  </a:t>
            </a:r>
            <a:r>
              <a:rPr lang="ru-RU" sz="2400" b="1" dirty="0">
                <a:solidFill>
                  <a:srgbClr val="C00000"/>
                </a:solidFill>
              </a:rPr>
              <a:t>Центр </a:t>
            </a:r>
            <a:r>
              <a:rPr lang="ru-RU" sz="2400" b="1" dirty="0" smtClean="0">
                <a:solidFill>
                  <a:srgbClr val="C00000"/>
                </a:solidFill>
              </a:rPr>
              <a:t>естествознания</a:t>
            </a:r>
            <a:endParaRPr lang="ru-RU" sz="2400" b="1" dirty="0">
              <a:solidFill>
                <a:srgbClr val="C0000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Развивает глазодвигательную координацию и точность движения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8588" y="116632"/>
            <a:ext cx="8616692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Взаимодействие взрослого и ребенка: новые приоритеты  и ориентиры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bg1">
                    <a:lumMod val="75000"/>
                  </a:schemeClr>
                </a:solidFill>
              </a:rPr>
              <a:t>развития </a:t>
            </a:r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образования</a:t>
            </a:r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в соответствии с ФГОС</a:t>
            </a:r>
            <a:endParaRPr lang="ru-RU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Взаимодействие </a:t>
            </a:r>
            <a:r>
              <a:rPr lang="ru-RU" b="1" dirty="0">
                <a:solidFill>
                  <a:srgbClr val="002060"/>
                </a:solidFill>
              </a:rPr>
              <a:t>участников образовательного процесса  как индикатор его качества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1" y="-262028"/>
            <a:ext cx="9505056" cy="712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827088" y="5589589"/>
            <a:ext cx="7859712" cy="647724"/>
          </a:xfrm>
        </p:spPr>
        <p:txBody>
          <a:bodyPr/>
          <a:lstStyle/>
          <a:p>
            <a:pPr algn="l"/>
            <a:r>
              <a:rPr lang="ru-RU" sz="2400" b="1" dirty="0" smtClean="0">
                <a:solidFill>
                  <a:srgbClr val="C00000"/>
                </a:solidFill>
                <a:latin typeface="Arial" charset="0"/>
              </a:rPr>
              <a:t>                                     Центр строительства</a:t>
            </a:r>
            <a:r>
              <a:rPr lang="ru-RU" sz="2400" b="1" dirty="0" smtClean="0">
                <a:latin typeface="Arial" charset="0"/>
              </a:rPr>
              <a:t/>
            </a:r>
            <a:br>
              <a:rPr lang="ru-RU" sz="2400" b="1" dirty="0" smtClean="0">
                <a:latin typeface="Arial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Arial" charset="0"/>
              </a:rPr>
              <a:t>Развивает мускулатуру и общую моторику</a:t>
            </a:r>
          </a:p>
        </p:txBody>
      </p:sp>
      <p:pic>
        <p:nvPicPr>
          <p:cNvPr id="6146" name="Picture 2" descr="C:\Users\Артем\Desktop\SA400190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491880" y="1412776"/>
            <a:ext cx="5332317" cy="39604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518588" y="116632"/>
            <a:ext cx="8616692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Взаимодействие взрослого и ребенка: новые приоритеты  и ориентиры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bg1">
                    <a:lumMod val="75000"/>
                  </a:schemeClr>
                </a:solidFill>
              </a:rPr>
              <a:t>развития </a:t>
            </a:r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образования</a:t>
            </a:r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в соответствии с ФГОС</a:t>
            </a:r>
            <a:endParaRPr lang="ru-RU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Взаимодействие </a:t>
            </a:r>
            <a:r>
              <a:rPr lang="ru-RU" b="1" dirty="0">
                <a:solidFill>
                  <a:srgbClr val="002060"/>
                </a:solidFill>
              </a:rPr>
              <a:t>участников образовательного процесса  как индикатор его качества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1" y="-262028"/>
            <a:ext cx="9505056" cy="712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5514" y="1584821"/>
            <a:ext cx="5060553" cy="36253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509" name="Text Box 5"/>
          <p:cNvSpPr txBox="1">
            <a:spLocks noGrp="1" noChangeArrowheads="1"/>
          </p:cNvSpPr>
          <p:nvPr>
            <p:ph type="title"/>
          </p:nvPr>
        </p:nvSpPr>
        <p:spPr>
          <a:xfrm>
            <a:off x="250825" y="5445125"/>
            <a:ext cx="8229600" cy="11430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C00000"/>
                </a:solidFill>
                <a:latin typeface="Arial" charset="0"/>
              </a:rPr>
              <a:t>Центр кулинарии</a:t>
            </a:r>
            <a:br>
              <a:rPr lang="ru-RU" sz="2400" b="1" dirty="0" smtClean="0">
                <a:solidFill>
                  <a:srgbClr val="C00000"/>
                </a:solidFill>
                <a:latin typeface="Arial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Arial" charset="0"/>
              </a:rPr>
              <a:t>Развивает силу рук, плечевого пояса и спины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8588" y="116632"/>
            <a:ext cx="8616692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Взаимодействие взрослого и ребенка: новые приоритеты  и ориентиры </a:t>
            </a:r>
            <a:r>
              <a:rPr lang="ru-RU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bg1">
                    <a:lumMod val="75000"/>
                  </a:schemeClr>
                </a:solidFill>
              </a:rPr>
              <a:t>развития </a:t>
            </a:r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образования</a:t>
            </a:r>
            <a:r>
              <a:rPr lang="ru-RU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ru-RU" b="1" dirty="0">
                <a:solidFill>
                  <a:schemeClr val="bg1">
                    <a:lumMod val="75000"/>
                  </a:schemeClr>
                </a:solidFill>
              </a:rPr>
              <a:t>в соответствии с ФГОС</a:t>
            </a:r>
            <a:endParaRPr lang="ru-RU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Взаимодействие </a:t>
            </a:r>
            <a:r>
              <a:rPr lang="ru-RU" b="1" dirty="0">
                <a:solidFill>
                  <a:srgbClr val="002060"/>
                </a:solidFill>
              </a:rPr>
              <a:t>участников образовательного процесса  как индикатор его качества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223</Words>
  <Application>Microsoft Office PowerPoint</Application>
  <PresentationFormat>Экран (4:3)</PresentationFormat>
  <Paragraphs>29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Презентация PowerPoint</vt:lpstr>
      <vt:lpstr>Принципы работы</vt:lpstr>
      <vt:lpstr>Физическая среда </vt:lpstr>
      <vt:lpstr>Физическая  среда группы</vt:lpstr>
      <vt:lpstr>                                     Центр строительства Развивает мускулатуру и общую моторику</vt:lpstr>
      <vt:lpstr>Центр кулинарии Развивает силу рук, плечевого пояса и спины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Павлова</dc:creator>
  <cp:lastModifiedBy>МАДОУ</cp:lastModifiedBy>
  <cp:revision>24</cp:revision>
  <dcterms:created xsi:type="dcterms:W3CDTF">2013-10-07T11:53:25Z</dcterms:created>
  <dcterms:modified xsi:type="dcterms:W3CDTF">2015-02-13T12:06:23Z</dcterms:modified>
</cp:coreProperties>
</file>